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  <p:sldMasterId id="214748366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5143500" cx="9144000"/>
  <p:notesSz cx="6858000" cy="9144000"/>
  <p:embeddedFontLst>
    <p:embeddedFont>
      <p:font typeface="Play"/>
      <p:regular r:id="rId22"/>
      <p:bold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font" Target="fonts/Play-regular.fntdata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font" Target="fonts/Play-bold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f7fc7bed69_2_3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" name="Google Shape;55;g3f7fc7bed69_2_3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Sources used across deck: CPP Farm Store official pages list the address 4102 S University Dr, Pomona, CA 91768 and open daily 10 a.m.–6 p.m.; Instagram bio states “Fresh, local and CPP student grown.”</a:t>
            </a:r>
            <a:endParaRPr/>
          </a:p>
        </p:txBody>
      </p:sp>
      <p:sp>
        <p:nvSpPr>
          <p:cNvPr id="56" name="Google Shape;56;g3f7fc7bed69_2_3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f809b8dd3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3f809b8dd3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f809b8dd3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3f809b8dd3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f809b8dd32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3f809b8dd32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f809b8dd32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g3f809b8dd32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f809b8dd32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g3f809b8dd32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f809b8dd32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g3f809b8dd32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f7fc7bed69_2_13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g3f7fc7bed69_2_13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Official CPP Farm Store contact page gives location and hours. CPP Farm Store Instagram describes the store as fresh, local, and CPP student grown.</a:t>
            </a:r>
            <a:endParaRPr/>
          </a:p>
        </p:txBody>
      </p:sp>
      <p:sp>
        <p:nvSpPr>
          <p:cNvPr id="66" name="Google Shape;66;g3f7fc7bed69_2_13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7fc7bed69_2_34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g3f7fc7bed69_2_34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3f7fc7bed69_2_34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7fc7bed69_2_55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g3f7fc7bed69_2_55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g3f7fc7bed69_2_55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7fc7bed69_2_77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g3f7fc7bed69_2_77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g3f7fc7bed69_2_77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7fc7bed69_2_102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g3f7fc7bed69_2_102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f7fc7bed69_2_102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7fc7bed69_2_127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g3f7fc7bed69_2_127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g3f7fc7bed69_2_127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7fc7bed69_2_156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3f7fc7bed69_2_156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g3f7fc7bed69_2_156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7fc7bed69_2_183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g3f7fc7bed69_2_183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g3f7fc7bed69_2_183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7F2EA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3B2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golden_hour_at_the_farm_store.png" id="58" name="Google Shape;58;p16"/>
          <p:cNvPicPr preferRelativeResize="0"/>
          <p:nvPr/>
        </p:nvPicPr>
        <p:blipFill rotWithShape="1">
          <a:blip r:embed="rId3">
            <a:alphaModFix/>
          </a:blip>
          <a:srcRect b="0" l="26437" r="26437" t="0"/>
          <a:stretch/>
        </p:blipFill>
        <p:spPr>
          <a:xfrm>
            <a:off x="4835019" y="0"/>
            <a:ext cx="430693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6"/>
          <p:cNvSpPr/>
          <p:nvPr/>
        </p:nvSpPr>
        <p:spPr>
          <a:xfrm>
            <a:off x="514364" y="480060"/>
            <a:ext cx="3840582" cy="240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7C948"/>
              </a:buClr>
              <a:buSzPts val="900"/>
              <a:buFont typeface="Arial"/>
              <a:buNone/>
            </a:pPr>
            <a:r>
              <a:rPr b="1" i="0" lang="en" sz="900" u="none" cap="none" strike="noStrike">
                <a:solidFill>
                  <a:srgbClr val="F7C948"/>
                </a:solidFill>
                <a:latin typeface="Arial"/>
                <a:ea typeface="Arial"/>
                <a:cs typeface="Arial"/>
                <a:sym typeface="Arial"/>
              </a:rPr>
              <a:t>CPP FARM STORE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6"/>
          <p:cNvSpPr/>
          <p:nvPr/>
        </p:nvSpPr>
        <p:spPr>
          <a:xfrm>
            <a:off x="493789" y="857250"/>
            <a:ext cx="3909164" cy="1131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rPr b="1" i="0" lang="en" sz="3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Omnichannel Project</a:t>
            </a:r>
            <a:endParaRPr b="0" i="0" sz="3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500"/>
              <a:buFont typeface="Arial"/>
              <a:buNone/>
            </a:pPr>
            <a:r>
              <a:rPr b="1" i="0" lang="en" sz="35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Proposal</a:t>
            </a:r>
            <a:endParaRPr b="0" i="0" sz="3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6"/>
          <p:cNvSpPr/>
          <p:nvPr/>
        </p:nvSpPr>
        <p:spPr>
          <a:xfrm>
            <a:off x="521222" y="2180844"/>
            <a:ext cx="3874873" cy="514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3E9DE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3E9DE"/>
                </a:solidFill>
                <a:latin typeface="Arial"/>
                <a:ea typeface="Arial"/>
                <a:cs typeface="Arial"/>
                <a:sym typeface="Arial"/>
              </a:rPr>
              <a:t>Shopify mini-store prototype + pickup workflow + operations automation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6"/>
          <p:cNvSpPr/>
          <p:nvPr/>
        </p:nvSpPr>
        <p:spPr>
          <a:xfrm>
            <a:off x="528080" y="4649724"/>
            <a:ext cx="3977746" cy="171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3E9DE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F3E9DE"/>
                </a:solidFill>
                <a:latin typeface="Arial"/>
                <a:ea typeface="Arial"/>
                <a:cs typeface="Arial"/>
                <a:sym typeface="Arial"/>
              </a:rPr>
              <a:t>Group 1 | IBM 6540 | Summer 2026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73B24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/mnt/data/golden_hour_at_the_farm_store.png" id="246" name="Google Shape;246;p25"/>
          <p:cNvPicPr preferRelativeResize="0"/>
          <p:nvPr/>
        </p:nvPicPr>
        <p:blipFill rotWithShape="1">
          <a:blip r:embed="rId3">
            <a:alphaModFix/>
          </a:blip>
          <a:srcRect b="0" l="29498" r="29498" t="0"/>
          <a:stretch/>
        </p:blipFill>
        <p:spPr>
          <a:xfrm>
            <a:off x="5280801" y="102870"/>
            <a:ext cx="3497674" cy="4800601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5"/>
          <p:cNvSpPr/>
          <p:nvPr/>
        </p:nvSpPr>
        <p:spPr>
          <a:xfrm>
            <a:off x="445782" y="377190"/>
            <a:ext cx="4800600" cy="1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C948"/>
              </a:buClr>
              <a:buSzPts val="700"/>
              <a:buFont typeface="Arial"/>
              <a:buNone/>
            </a:pPr>
            <a:r>
              <a:rPr b="1" i="0" lang="en" sz="700" u="none" cap="none" strike="noStrike">
                <a:solidFill>
                  <a:srgbClr val="F7C948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5"/>
          <p:cNvSpPr/>
          <p:nvPr/>
        </p:nvSpPr>
        <p:spPr>
          <a:xfrm>
            <a:off x="445782" y="651510"/>
            <a:ext cx="41835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</a:pPr>
            <a:r>
              <a:rPr b="1" i="0" lang="en" sz="2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prototype ready for client approval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5"/>
          <p:cNvSpPr/>
          <p:nvPr/>
        </p:nvSpPr>
        <p:spPr>
          <a:xfrm>
            <a:off x="480073" y="1371600"/>
            <a:ext cx="1920300" cy="788700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5"/>
          <p:cNvSpPr/>
          <p:nvPr/>
        </p:nvSpPr>
        <p:spPr>
          <a:xfrm>
            <a:off x="2571819" y="1371600"/>
            <a:ext cx="1920300" cy="788700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Customer confidence: browsable collections, clear pickup expectations, gift guidance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5"/>
          <p:cNvSpPr/>
          <p:nvPr/>
        </p:nvSpPr>
        <p:spPr>
          <a:xfrm>
            <a:off x="480073" y="2366010"/>
            <a:ext cx="1920300" cy="788700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25454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Operations layer: order tracker, gift-note capture, Zapier automation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5"/>
          <p:cNvSpPr/>
          <p:nvPr/>
        </p:nvSpPr>
        <p:spPr>
          <a:xfrm>
            <a:off x="2571819" y="2366010"/>
            <a:ext cx="1920300" cy="788700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25454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Retail-media proof: GMC feed built, 17 issues diagnosed, 2 catalog gaps fixed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5"/>
          <p:cNvSpPr/>
          <p:nvPr/>
        </p:nvSpPr>
        <p:spPr>
          <a:xfrm>
            <a:off x="480073" y="3634740"/>
            <a:ext cx="42522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F2EA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rgbClr val="F7F2EA"/>
                </a:solidFill>
                <a:latin typeface="Arial"/>
                <a:ea typeface="Arial"/>
                <a:cs typeface="Arial"/>
                <a:sym typeface="Arial"/>
              </a:rPr>
              <a:t>Next step: approve scope → finalize prototype → present customer journey and operations workflow.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5"/>
          <p:cNvSpPr/>
          <p:nvPr/>
        </p:nvSpPr>
        <p:spPr>
          <a:xfrm>
            <a:off x="480073" y="4649724"/>
            <a:ext cx="4492200" cy="1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CBB9"/>
              </a:buClr>
              <a:buSzPts val="500"/>
              <a:buFont typeface="Arial"/>
              <a:buNone/>
            </a:pPr>
            <a:r>
              <a:rPr b="0" i="0" lang="en" sz="500" u="none" cap="none" strike="noStrike">
                <a:solidFill>
                  <a:srgbClr val="DCCBB9"/>
                </a:solidFill>
                <a:latin typeface="Arial"/>
                <a:ea typeface="Arial"/>
                <a:cs typeface="Arial"/>
                <a:sym typeface="Arial"/>
              </a:rPr>
              <a:t>Sources: CPP Farm Store official website/contact pages; Farm Store Instagram; CPP Enterprises ice cream page; project prototype notes.</a:t>
            </a:r>
            <a:endParaRPr b="0" i="0" sz="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5"/>
          <p:cNvSpPr/>
          <p:nvPr/>
        </p:nvSpPr>
        <p:spPr>
          <a:xfrm>
            <a:off x="411491" y="4855464"/>
            <a:ext cx="4114800" cy="1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5"/>
          <p:cNvSpPr txBox="1"/>
          <p:nvPr/>
        </p:nvSpPr>
        <p:spPr>
          <a:xfrm>
            <a:off x="547425" y="1494000"/>
            <a:ext cx="17790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5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Digital front door: a working Shopify mini-store with 14 feed-ready products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2EA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6"/>
          <p:cNvSpPr/>
          <p:nvPr/>
        </p:nvSpPr>
        <p:spPr>
          <a:xfrm>
            <a:off x="411491" y="192024"/>
            <a:ext cx="4800600" cy="1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9568"/>
              </a:buClr>
              <a:buSzPts val="700"/>
              <a:buFont typeface="Arial"/>
              <a:buNone/>
            </a:pPr>
            <a:r>
              <a:rPr b="1" i="0" lang="en" sz="700" u="none" cap="none" strike="noStrike">
                <a:solidFill>
                  <a:srgbClr val="BF9568"/>
                </a:solidFill>
                <a:latin typeface="Arial"/>
                <a:ea typeface="Arial"/>
                <a:cs typeface="Arial"/>
                <a:sym typeface="Arial"/>
              </a:rPr>
              <a:t>APPENDIX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6"/>
          <p:cNvSpPr/>
          <p:nvPr/>
        </p:nvSpPr>
        <p:spPr>
          <a:xfrm>
            <a:off x="411491" y="377190"/>
            <a:ext cx="68583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2300"/>
              <a:buFont typeface="Play"/>
              <a:buNone/>
            </a:pPr>
            <a:r>
              <a:rPr b="1" i="0" lang="en" sz="2300" u="none" cap="none" strike="noStrike">
                <a:solidFill>
                  <a:srgbClr val="173B24"/>
                </a:solidFill>
                <a:latin typeface="Play"/>
                <a:ea typeface="Play"/>
                <a:cs typeface="Play"/>
                <a:sym typeface="Play"/>
              </a:rPr>
              <a:t>Competitor analysis: the 6 P's of retailing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6"/>
          <p:cNvSpPr/>
          <p:nvPr/>
        </p:nvSpPr>
        <p:spPr>
          <a:xfrm>
            <a:off x="445782" y="994410"/>
            <a:ext cx="3977700" cy="754500"/>
          </a:xfrm>
          <a:prstGeom prst="roundRect">
            <a:avLst>
              <a:gd fmla="val 9091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6"/>
          <p:cNvSpPr/>
          <p:nvPr/>
        </p:nvSpPr>
        <p:spPr>
          <a:xfrm>
            <a:off x="582946" y="1117854"/>
            <a:ext cx="37035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Product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6"/>
          <p:cNvSpPr/>
          <p:nvPr/>
        </p:nvSpPr>
        <p:spPr>
          <a:xfrm>
            <a:off x="582946" y="1419606"/>
            <a:ext cx="37035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CPP: campus-grown, one-of-a-kind goods — vs. TJ private label, WF breadth, Sprouts fresh-value.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6"/>
          <p:cNvSpPr/>
          <p:nvPr/>
        </p:nvSpPr>
        <p:spPr>
          <a:xfrm>
            <a:off x="445782" y="1885950"/>
            <a:ext cx="3977700" cy="754500"/>
          </a:xfrm>
          <a:prstGeom prst="roundRect">
            <a:avLst>
              <a:gd fmla="val 9091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6"/>
          <p:cNvSpPr/>
          <p:nvPr/>
        </p:nvSpPr>
        <p:spPr>
          <a:xfrm>
            <a:off x="582946" y="2009394"/>
            <a:ext cx="37035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Price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6"/>
          <p:cNvSpPr/>
          <p:nvPr/>
        </p:nvSpPr>
        <p:spPr>
          <a:xfrm>
            <a:off x="582946" y="2311146"/>
            <a:ext cx="37035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CPP: mid-range, premium on gifts — vs. TJ value pricing, WF premium, Sprouts promo-driven.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6"/>
          <p:cNvSpPr/>
          <p:nvPr/>
        </p:nvSpPr>
        <p:spPr>
          <a:xfrm>
            <a:off x="445782" y="2777490"/>
            <a:ext cx="3977700" cy="754500"/>
          </a:xfrm>
          <a:prstGeom prst="roundRect">
            <a:avLst>
              <a:gd fmla="val 9091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6"/>
          <p:cNvSpPr/>
          <p:nvPr/>
        </p:nvSpPr>
        <p:spPr>
          <a:xfrm>
            <a:off x="582946" y="2900934"/>
            <a:ext cx="37035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Place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6"/>
          <p:cNvSpPr/>
          <p:nvPr/>
        </p:nvSpPr>
        <p:spPr>
          <a:xfrm>
            <a:off x="582946" y="3202686"/>
            <a:ext cx="37035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CPP: single campus location with pickup potential — vs. dense suburban chain networks 15–20 min out.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6"/>
          <p:cNvSpPr/>
          <p:nvPr/>
        </p:nvSpPr>
        <p:spPr>
          <a:xfrm>
            <a:off x="4766437" y="994410"/>
            <a:ext cx="3909300" cy="754500"/>
          </a:xfrm>
          <a:prstGeom prst="roundRect">
            <a:avLst>
              <a:gd fmla="val 9091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6"/>
          <p:cNvSpPr/>
          <p:nvPr/>
        </p:nvSpPr>
        <p:spPr>
          <a:xfrm>
            <a:off x="4903601" y="1117854"/>
            <a:ext cx="36348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Promotion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6"/>
          <p:cNvSpPr/>
          <p:nvPr/>
        </p:nvSpPr>
        <p:spPr>
          <a:xfrm>
            <a:off x="4903601" y="1419606"/>
            <a:ext cx="36348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CPP: Instagram + campus word-of-mouth, retail media via GP3 — vs. flyers, Prime, weekly ads.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26"/>
          <p:cNvSpPr/>
          <p:nvPr/>
        </p:nvSpPr>
        <p:spPr>
          <a:xfrm>
            <a:off x="4766437" y="1885950"/>
            <a:ext cx="3909300" cy="754500"/>
          </a:xfrm>
          <a:prstGeom prst="roundRect">
            <a:avLst>
              <a:gd fmla="val 9091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6"/>
          <p:cNvSpPr/>
          <p:nvPr/>
        </p:nvSpPr>
        <p:spPr>
          <a:xfrm>
            <a:off x="4903601" y="2009394"/>
            <a:ext cx="36348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6"/>
          <p:cNvSpPr/>
          <p:nvPr/>
        </p:nvSpPr>
        <p:spPr>
          <a:xfrm>
            <a:off x="4903601" y="2311146"/>
            <a:ext cx="36348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CPP: farm-stand authenticity, the "learn by doing" story — vs. themed or polished chain formats.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6"/>
          <p:cNvSpPr/>
          <p:nvPr/>
        </p:nvSpPr>
        <p:spPr>
          <a:xfrm>
            <a:off x="4766437" y="2777490"/>
            <a:ext cx="3909300" cy="754500"/>
          </a:xfrm>
          <a:prstGeom prst="roundRect">
            <a:avLst>
              <a:gd fmla="val 9091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26"/>
          <p:cNvSpPr/>
          <p:nvPr/>
        </p:nvSpPr>
        <p:spPr>
          <a:xfrm>
            <a:off x="4903601" y="2900934"/>
            <a:ext cx="36348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Personnel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6"/>
          <p:cNvSpPr/>
          <p:nvPr/>
        </p:nvSpPr>
        <p:spPr>
          <a:xfrm>
            <a:off x="4903601" y="3202686"/>
            <a:ext cx="36348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CPP: students and staff, education as part of the experience — vs. standard grocery staffing.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6"/>
          <p:cNvSpPr/>
          <p:nvPr/>
        </p:nvSpPr>
        <p:spPr>
          <a:xfrm>
            <a:off x="411491" y="4855464"/>
            <a:ext cx="4114800" cy="1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2EA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7"/>
          <p:cNvSpPr/>
          <p:nvPr/>
        </p:nvSpPr>
        <p:spPr>
          <a:xfrm>
            <a:off x="411491" y="192024"/>
            <a:ext cx="4800600" cy="1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9568"/>
              </a:buClr>
              <a:buSzPts val="700"/>
              <a:buFont typeface="Arial"/>
              <a:buNone/>
            </a:pPr>
            <a:r>
              <a:rPr b="1" i="0" lang="en" sz="700" u="none" cap="none" strike="noStrike">
                <a:solidFill>
                  <a:srgbClr val="BF9568"/>
                </a:solidFill>
                <a:latin typeface="Arial"/>
                <a:ea typeface="Arial"/>
                <a:cs typeface="Arial"/>
                <a:sym typeface="Arial"/>
              </a:rPr>
              <a:t>APPENDIX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7"/>
          <p:cNvSpPr/>
          <p:nvPr/>
        </p:nvSpPr>
        <p:spPr>
          <a:xfrm>
            <a:off x="411491" y="495990"/>
            <a:ext cx="72696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2300"/>
              <a:buFont typeface="Play"/>
              <a:buNone/>
            </a:pPr>
            <a:r>
              <a:rPr b="1" i="0" lang="en" sz="2300" u="none" cap="none" strike="noStrike">
                <a:solidFill>
                  <a:srgbClr val="173B24"/>
                </a:solidFill>
                <a:latin typeface="Play"/>
                <a:ea typeface="Play"/>
                <a:cs typeface="Play"/>
                <a:sym typeface="Play"/>
              </a:rPr>
              <a:t>Store positioning and perceptual map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farm_fresh_gift_basket_display.png" id="288" name="Google Shape;288;p27"/>
          <p:cNvPicPr preferRelativeResize="0"/>
          <p:nvPr/>
        </p:nvPicPr>
        <p:blipFill rotWithShape="1">
          <a:blip r:embed="rId3">
            <a:alphaModFix/>
          </a:blip>
          <a:srcRect b="0" l="7163" r="7154" t="0"/>
          <a:stretch/>
        </p:blipFill>
        <p:spPr>
          <a:xfrm>
            <a:off x="411491" y="1244655"/>
            <a:ext cx="3497674" cy="229743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7"/>
          <p:cNvSpPr/>
          <p:nvPr/>
        </p:nvSpPr>
        <p:spPr>
          <a:xfrm>
            <a:off x="4217782" y="1251513"/>
            <a:ext cx="4354800" cy="6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For gift buyers, local-food shoppers, and the campus community, CPP Farm Store is the only retailer whose products are grown, made, and sold by Cal Poly Pomona students — authenticity no chain can match, at a fair price.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27"/>
          <p:cNvSpPr/>
          <p:nvPr/>
        </p:nvSpPr>
        <p:spPr>
          <a:xfrm>
            <a:off x="4217782" y="2088189"/>
            <a:ext cx="19545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27"/>
          <p:cNvSpPr/>
          <p:nvPr/>
        </p:nvSpPr>
        <p:spPr>
          <a:xfrm>
            <a:off x="4354946" y="2211633"/>
            <a:ext cx="1680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Map axes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7"/>
          <p:cNvSpPr/>
          <p:nvPr/>
        </p:nvSpPr>
        <p:spPr>
          <a:xfrm>
            <a:off x="4354946" y="2513385"/>
            <a:ext cx="1680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X: price, value to premium. Y: product story, commodity to authentic/local.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7"/>
          <p:cNvSpPr/>
          <p:nvPr/>
        </p:nvSpPr>
        <p:spPr>
          <a:xfrm>
            <a:off x="6343819" y="2088189"/>
            <a:ext cx="19545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7"/>
          <p:cNvSpPr/>
          <p:nvPr/>
        </p:nvSpPr>
        <p:spPr>
          <a:xfrm>
            <a:off x="6480983" y="2211633"/>
            <a:ext cx="1680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CPP position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7"/>
          <p:cNvSpPr/>
          <p:nvPr/>
        </p:nvSpPr>
        <p:spPr>
          <a:xfrm>
            <a:off x="6480983" y="2513385"/>
            <a:ext cx="1680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Mid price, highest authenticity — alone in the upper-middle quadrant.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7"/>
          <p:cNvSpPr/>
          <p:nvPr/>
        </p:nvSpPr>
        <p:spPr>
          <a:xfrm>
            <a:off x="4217782" y="3096315"/>
            <a:ext cx="19545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7"/>
          <p:cNvSpPr/>
          <p:nvPr/>
        </p:nvSpPr>
        <p:spPr>
          <a:xfrm>
            <a:off x="4354946" y="3219759"/>
            <a:ext cx="1680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Competitor spread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7"/>
          <p:cNvSpPr/>
          <p:nvPr/>
        </p:nvSpPr>
        <p:spPr>
          <a:xfrm>
            <a:off x="4354946" y="3521511"/>
            <a:ext cx="1680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TJ value-curated; Sprouts mid-value fresh; Whole Foods premium-story.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7"/>
          <p:cNvSpPr/>
          <p:nvPr/>
        </p:nvSpPr>
        <p:spPr>
          <a:xfrm>
            <a:off x="6343819" y="3096315"/>
            <a:ext cx="19545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7"/>
          <p:cNvSpPr/>
          <p:nvPr/>
        </p:nvSpPr>
        <p:spPr>
          <a:xfrm>
            <a:off x="6480983" y="3219759"/>
            <a:ext cx="1680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Implication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7"/>
          <p:cNvSpPr/>
          <p:nvPr/>
        </p:nvSpPr>
        <p:spPr>
          <a:xfrm>
            <a:off x="6480983" y="3521511"/>
            <a:ext cx="1680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Compete on story and experience — never on price or assortment breadth.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7"/>
          <p:cNvSpPr/>
          <p:nvPr/>
        </p:nvSpPr>
        <p:spPr>
          <a:xfrm>
            <a:off x="411491" y="4855464"/>
            <a:ext cx="4114800" cy="1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8"/>
          <p:cNvSpPr/>
          <p:nvPr/>
        </p:nvSpPr>
        <p:spPr>
          <a:xfrm>
            <a:off x="411491" y="192024"/>
            <a:ext cx="4800600" cy="1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9568"/>
              </a:buClr>
              <a:buSzPts val="700"/>
              <a:buFont typeface="Arial"/>
              <a:buNone/>
            </a:pPr>
            <a:r>
              <a:rPr b="1" i="0" lang="en" sz="700" u="none" cap="none" strike="noStrike">
                <a:solidFill>
                  <a:srgbClr val="BF9568"/>
                </a:solidFill>
                <a:latin typeface="Arial"/>
                <a:ea typeface="Arial"/>
                <a:cs typeface="Arial"/>
                <a:sym typeface="Arial"/>
              </a:rPr>
              <a:t>APPENDIX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28"/>
          <p:cNvSpPr/>
          <p:nvPr/>
        </p:nvSpPr>
        <p:spPr>
          <a:xfrm>
            <a:off x="445766" y="548640"/>
            <a:ext cx="6858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2300"/>
              <a:buFont typeface="Play"/>
              <a:buNone/>
            </a:pPr>
            <a:r>
              <a:rPr b="1" i="0" lang="en" sz="2300" u="none" cap="none" strike="noStrike">
                <a:solidFill>
                  <a:srgbClr val="173B24"/>
                </a:solidFill>
                <a:latin typeface="Play"/>
                <a:ea typeface="Play"/>
                <a:cs typeface="Play"/>
                <a:sym typeface="Play"/>
              </a:rPr>
              <a:t>Trade area analysis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8"/>
          <p:cNvSpPr/>
          <p:nvPr/>
        </p:nvSpPr>
        <p:spPr>
          <a:xfrm>
            <a:off x="459482" y="1028700"/>
            <a:ext cx="4286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The Farm Store serves three demand rings: a captive campus core, a family-oriented local ring, and a statewide gift audience reachable only through the ecommerce channel this proposal builds.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8"/>
          <p:cNvSpPr/>
          <p:nvPr/>
        </p:nvSpPr>
        <p:spPr>
          <a:xfrm>
            <a:off x="445782" y="1920240"/>
            <a:ext cx="2057400" cy="1062900"/>
          </a:xfrm>
          <a:prstGeom prst="roundRect">
            <a:avLst>
              <a:gd fmla="val 6452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8"/>
          <p:cNvSpPr/>
          <p:nvPr/>
        </p:nvSpPr>
        <p:spPr>
          <a:xfrm>
            <a:off x="582946" y="2043684"/>
            <a:ext cx="17832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Primary: 0–10 min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8"/>
          <p:cNvSpPr/>
          <p:nvPr/>
        </p:nvSpPr>
        <p:spPr>
          <a:xfrm>
            <a:off x="582946" y="2345436"/>
            <a:ext cx="1783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CPP students, faculty, staff, and AGRIscapes visitors — captive weekday demand aligned with store hours.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8"/>
          <p:cNvSpPr/>
          <p:nvPr/>
        </p:nvSpPr>
        <p:spPr>
          <a:xfrm>
            <a:off x="2708982" y="1920240"/>
            <a:ext cx="2057400" cy="1062900"/>
          </a:xfrm>
          <a:prstGeom prst="roundRect">
            <a:avLst>
              <a:gd fmla="val 6452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8"/>
          <p:cNvSpPr/>
          <p:nvPr/>
        </p:nvSpPr>
        <p:spPr>
          <a:xfrm>
            <a:off x="2846146" y="2043684"/>
            <a:ext cx="17832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Secondary: 10–25 min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8"/>
          <p:cNvSpPr/>
          <p:nvPr/>
        </p:nvSpPr>
        <p:spPr>
          <a:xfrm>
            <a:off x="2846146" y="2345436"/>
            <a:ext cx="1783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Pomona, Walnut, Diamond Bar, Chino Hills, La Verne, Claremont — weekend families and gift buyers.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8"/>
          <p:cNvSpPr/>
          <p:nvPr/>
        </p:nvSpPr>
        <p:spPr>
          <a:xfrm>
            <a:off x="4972183" y="1920240"/>
            <a:ext cx="2057400" cy="1062900"/>
          </a:xfrm>
          <a:prstGeom prst="roundRect">
            <a:avLst>
              <a:gd fmla="val 6452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8"/>
          <p:cNvSpPr/>
          <p:nvPr/>
        </p:nvSpPr>
        <p:spPr>
          <a:xfrm>
            <a:off x="5109346" y="2043684"/>
            <a:ext cx="17832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Tertiary: online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8"/>
          <p:cNvSpPr/>
          <p:nvPr/>
        </p:nvSpPr>
        <p:spPr>
          <a:xfrm>
            <a:off x="5109346" y="2345436"/>
            <a:ext cx="17832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Alumni and gift shippers statewide, served by shippable SKUs: salsa, honey, fruit boxes.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28"/>
          <p:cNvSpPr/>
          <p:nvPr/>
        </p:nvSpPr>
        <p:spPr>
          <a:xfrm>
            <a:off x="7235383" y="1920240"/>
            <a:ext cx="1440300" cy="1062900"/>
          </a:xfrm>
          <a:prstGeom prst="roundRect">
            <a:avLst>
              <a:gd fmla="val 6452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8"/>
          <p:cNvSpPr/>
          <p:nvPr/>
        </p:nvSpPr>
        <p:spPr>
          <a:xfrm>
            <a:off x="7372547" y="2043684"/>
            <a:ext cx="11658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Competitive gap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8"/>
          <p:cNvSpPr/>
          <p:nvPr/>
        </p:nvSpPr>
        <p:spPr>
          <a:xfrm>
            <a:off x="7372547" y="2345436"/>
            <a:ext cx="11658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No on-campus or farm-direct competitor inside the primary zone.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golden_hour_at_the_farm_store.png" id="322" name="Google Shape;322;p28"/>
          <p:cNvPicPr preferRelativeResize="0"/>
          <p:nvPr/>
        </p:nvPicPr>
        <p:blipFill rotWithShape="1">
          <a:blip r:embed="rId3">
            <a:alphaModFix/>
          </a:blip>
          <a:srcRect b="26575" l="0" r="0" t="26580"/>
          <a:stretch/>
        </p:blipFill>
        <p:spPr>
          <a:xfrm>
            <a:off x="445782" y="3429000"/>
            <a:ext cx="3772003" cy="994411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28"/>
          <p:cNvSpPr/>
          <p:nvPr/>
        </p:nvSpPr>
        <p:spPr>
          <a:xfrm>
            <a:off x="4492110" y="3497580"/>
            <a:ext cx="4046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Local Inventory Ads (GP3) target the primary and secondary rings: "available for pickup today at Kellogg Ranch."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28"/>
          <p:cNvSpPr/>
          <p:nvPr/>
        </p:nvSpPr>
        <p:spPr>
          <a:xfrm>
            <a:off x="411491" y="4855464"/>
            <a:ext cx="4114800" cy="1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2EA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9"/>
          <p:cNvSpPr/>
          <p:nvPr/>
        </p:nvSpPr>
        <p:spPr>
          <a:xfrm>
            <a:off x="411491" y="192024"/>
            <a:ext cx="4800600" cy="1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9568"/>
              </a:buClr>
              <a:buSzPts val="700"/>
              <a:buFont typeface="Arial"/>
              <a:buNone/>
            </a:pPr>
            <a:r>
              <a:rPr b="1" i="0" lang="en" sz="700" u="none" cap="none" strike="noStrike">
                <a:solidFill>
                  <a:srgbClr val="BF9568"/>
                </a:solidFill>
                <a:latin typeface="Arial"/>
                <a:ea typeface="Arial"/>
                <a:cs typeface="Arial"/>
                <a:sym typeface="Arial"/>
              </a:rPr>
              <a:t>APPENDIX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29"/>
          <p:cNvSpPr/>
          <p:nvPr/>
        </p:nvSpPr>
        <p:spPr>
          <a:xfrm>
            <a:off x="411491" y="377190"/>
            <a:ext cx="43206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2300"/>
              <a:buFont typeface="Play"/>
              <a:buNone/>
            </a:pPr>
            <a:r>
              <a:rPr b="1" i="0" lang="en" sz="2300" u="none" cap="none" strike="noStrike">
                <a:solidFill>
                  <a:srgbClr val="173B24"/>
                </a:solidFill>
                <a:latin typeface="Play"/>
                <a:ea typeface="Play"/>
                <a:cs typeface="Play"/>
                <a:sym typeface="Play"/>
              </a:rPr>
              <a:t>Additional information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29"/>
          <p:cNvSpPr/>
          <p:nvPr/>
        </p:nvSpPr>
        <p:spPr>
          <a:xfrm>
            <a:off x="445782" y="857250"/>
            <a:ext cx="4183500" cy="9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Supporting materials for this proposal are published and available for review alongside the deck.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farm_fresh_seasonal_harvest_display.png" id="332" name="Google Shape;332;p29"/>
          <p:cNvPicPr preferRelativeResize="0"/>
          <p:nvPr/>
        </p:nvPicPr>
        <p:blipFill rotWithShape="1">
          <a:blip r:embed="rId3">
            <a:alphaModFix/>
          </a:blip>
          <a:srcRect b="0" l="1756" r="1766" t="0"/>
          <a:stretch/>
        </p:blipFill>
        <p:spPr>
          <a:xfrm>
            <a:off x="5126608" y="857240"/>
            <a:ext cx="3703417" cy="216027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9"/>
          <p:cNvSpPr/>
          <p:nvPr/>
        </p:nvSpPr>
        <p:spPr>
          <a:xfrm>
            <a:off x="445782" y="2263140"/>
            <a:ext cx="18861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9"/>
          <p:cNvSpPr/>
          <p:nvPr/>
        </p:nvSpPr>
        <p:spPr>
          <a:xfrm>
            <a:off x="582933" y="2317984"/>
            <a:ext cx="161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GP3 report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9"/>
          <p:cNvSpPr/>
          <p:nvPr/>
        </p:nvSpPr>
        <p:spPr>
          <a:xfrm>
            <a:off x="684325" y="2537413"/>
            <a:ext cx="15102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Product feed, 17-issue diagnosis, and retail-media strategy — on the group GitHub Pages.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9"/>
          <p:cNvSpPr/>
          <p:nvPr/>
        </p:nvSpPr>
        <p:spPr>
          <a:xfrm>
            <a:off x="2503237" y="2263140"/>
            <a:ext cx="18861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9"/>
          <p:cNvSpPr/>
          <p:nvPr/>
        </p:nvSpPr>
        <p:spPr>
          <a:xfrm>
            <a:off x="2640400" y="2386584"/>
            <a:ext cx="161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Feed workbook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29"/>
          <p:cNvSpPr/>
          <p:nvPr/>
        </p:nvSpPr>
        <p:spPr>
          <a:xfrm>
            <a:off x="2640438" y="2658599"/>
            <a:ext cx="161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Five-tab Excel workbook in the group repo under assignments/GP3.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9"/>
          <p:cNvSpPr/>
          <p:nvPr/>
        </p:nvSpPr>
        <p:spPr>
          <a:xfrm>
            <a:off x="485288" y="3476084"/>
            <a:ext cx="18861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9"/>
          <p:cNvSpPr/>
          <p:nvPr/>
        </p:nvSpPr>
        <p:spPr>
          <a:xfrm>
            <a:off x="622451" y="3599528"/>
            <a:ext cx="161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Live prototype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29"/>
          <p:cNvSpPr/>
          <p:nvPr/>
        </p:nvSpPr>
        <p:spPr>
          <a:xfrm>
            <a:off x="622451" y="3818980"/>
            <a:ext cx="161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cpp-farm-store-dev.myshopify.com — password-protected Shopify dev store.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9"/>
          <p:cNvSpPr/>
          <p:nvPr/>
        </p:nvSpPr>
        <p:spPr>
          <a:xfrm>
            <a:off x="2542743" y="3476084"/>
            <a:ext cx="18861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29"/>
          <p:cNvSpPr/>
          <p:nvPr/>
        </p:nvSpPr>
        <p:spPr>
          <a:xfrm>
            <a:off x="2679906" y="3599528"/>
            <a:ext cx="161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Location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9"/>
          <p:cNvSpPr/>
          <p:nvPr/>
        </p:nvSpPr>
        <p:spPr>
          <a:xfrm>
            <a:off x="2679919" y="3818980"/>
            <a:ext cx="161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4102 S. University Dr.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Pomona, CA 91768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Open daily 10 a.m.–6 p.m.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29"/>
          <p:cNvSpPr/>
          <p:nvPr/>
        </p:nvSpPr>
        <p:spPr>
          <a:xfrm>
            <a:off x="411491" y="4855464"/>
            <a:ext cx="4114800" cy="1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2EA"/>
        </a:solid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0"/>
          <p:cNvSpPr/>
          <p:nvPr/>
        </p:nvSpPr>
        <p:spPr>
          <a:xfrm>
            <a:off x="411491" y="192024"/>
            <a:ext cx="4800600" cy="1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9568"/>
              </a:buClr>
              <a:buSzPts val="700"/>
              <a:buFont typeface="Arial"/>
              <a:buNone/>
            </a:pPr>
            <a:r>
              <a:rPr b="1" i="0" lang="en" sz="700" u="none" cap="none" strike="noStrike">
                <a:solidFill>
                  <a:srgbClr val="BF9568"/>
                </a:solidFill>
                <a:latin typeface="Arial"/>
                <a:ea typeface="Arial"/>
                <a:cs typeface="Arial"/>
                <a:sym typeface="Arial"/>
              </a:rPr>
              <a:t>REFERENCES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30"/>
          <p:cNvSpPr/>
          <p:nvPr/>
        </p:nvSpPr>
        <p:spPr>
          <a:xfrm>
            <a:off x="411491" y="377190"/>
            <a:ext cx="43206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2300"/>
              <a:buFont typeface="Play"/>
              <a:buNone/>
            </a:pPr>
            <a:r>
              <a:rPr b="1" i="0" lang="en" sz="2300" u="none" cap="none" strike="noStrike">
                <a:solidFill>
                  <a:srgbClr val="173B24"/>
                </a:solidFill>
                <a:latin typeface="Play"/>
                <a:ea typeface="Play"/>
                <a:cs typeface="Play"/>
                <a:sym typeface="Play"/>
              </a:rPr>
              <a:t>Sources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30"/>
          <p:cNvSpPr/>
          <p:nvPr/>
        </p:nvSpPr>
        <p:spPr>
          <a:xfrm>
            <a:off x="445782" y="857250"/>
            <a:ext cx="4183500" cy="9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This proposal draws on client-published materials, platform documentation, the group’s own project deliverables, and in-person field research.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farm_fresh_seasonal_harvest_display.png" id="353" name="Google Shape;353;p30"/>
          <p:cNvPicPr preferRelativeResize="0"/>
          <p:nvPr/>
        </p:nvPicPr>
        <p:blipFill rotWithShape="1">
          <a:blip r:embed="rId3">
            <a:alphaModFix/>
          </a:blip>
          <a:srcRect b="0" l="1756" r="1766" t="0"/>
          <a:stretch/>
        </p:blipFill>
        <p:spPr>
          <a:xfrm>
            <a:off x="5126608" y="857240"/>
            <a:ext cx="3703417" cy="2160270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30"/>
          <p:cNvSpPr/>
          <p:nvPr/>
        </p:nvSpPr>
        <p:spPr>
          <a:xfrm>
            <a:off x="445782" y="2263140"/>
            <a:ext cx="18861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30"/>
          <p:cNvSpPr/>
          <p:nvPr/>
        </p:nvSpPr>
        <p:spPr>
          <a:xfrm>
            <a:off x="582933" y="2317984"/>
            <a:ext cx="161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Client sources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0"/>
          <p:cNvSpPr/>
          <p:nvPr/>
        </p:nvSpPr>
        <p:spPr>
          <a:xfrm>
            <a:off x="684325" y="2537413"/>
            <a:ext cx="15102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CPP Farm Store official website and contact pages; Farm Store Instagram; CPP Enterprises program pages.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30"/>
          <p:cNvSpPr/>
          <p:nvPr/>
        </p:nvSpPr>
        <p:spPr>
          <a:xfrm>
            <a:off x="2503237" y="2263140"/>
            <a:ext cx="18861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30"/>
          <p:cNvSpPr/>
          <p:nvPr/>
        </p:nvSpPr>
        <p:spPr>
          <a:xfrm>
            <a:off x="2640400" y="2386584"/>
            <a:ext cx="161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Platform docs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30"/>
          <p:cNvSpPr/>
          <p:nvPr/>
        </p:nvSpPr>
        <p:spPr>
          <a:xfrm>
            <a:off x="2640438" y="2599237"/>
            <a:ext cx="161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Google Merchant Center product data spec and Local Inventory Ads requirements; Shopify Google &amp; YouTube channel docs.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30"/>
          <p:cNvSpPr/>
          <p:nvPr/>
        </p:nvSpPr>
        <p:spPr>
          <a:xfrm>
            <a:off x="485288" y="3476084"/>
            <a:ext cx="18861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30"/>
          <p:cNvSpPr/>
          <p:nvPr/>
        </p:nvSpPr>
        <p:spPr>
          <a:xfrm>
            <a:off x="622451" y="3599528"/>
            <a:ext cx="161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Group deliverables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30"/>
          <p:cNvSpPr/>
          <p:nvPr/>
        </p:nvSpPr>
        <p:spPr>
          <a:xfrm>
            <a:off x="622451" y="3818980"/>
            <a:ext cx="161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GP1 journey map; GP2 prototype report; GP3 feed workbook — mjshawell/cpp-farm-store-theme.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30"/>
          <p:cNvSpPr/>
          <p:nvPr/>
        </p:nvSpPr>
        <p:spPr>
          <a:xfrm>
            <a:off x="2542743" y="3476084"/>
            <a:ext cx="18861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0"/>
          <p:cNvSpPr/>
          <p:nvPr/>
        </p:nvSpPr>
        <p:spPr>
          <a:xfrm>
            <a:off x="2679906" y="3599528"/>
            <a:ext cx="161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Field research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30"/>
          <p:cNvSpPr/>
          <p:nvPr/>
        </p:nvSpPr>
        <p:spPr>
          <a:xfrm>
            <a:off x="2679919" y="3818980"/>
            <a:ext cx="161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In-store observations: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Trader Joe's, Whole Foods,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Sprouts — Brea, CA.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30"/>
          <p:cNvSpPr/>
          <p:nvPr/>
        </p:nvSpPr>
        <p:spPr>
          <a:xfrm>
            <a:off x="411491" y="4855464"/>
            <a:ext cx="4114800" cy="1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2EA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/>
          <p:nvPr/>
        </p:nvSpPr>
        <p:spPr>
          <a:xfrm>
            <a:off x="411491" y="192024"/>
            <a:ext cx="4800728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F9568"/>
              </a:buClr>
              <a:buSzPts val="700"/>
              <a:buFont typeface="Arial"/>
              <a:buNone/>
            </a:pPr>
            <a:r>
              <a:rPr b="1" i="0" lang="en" sz="700" u="none" cap="none" strike="noStrike">
                <a:solidFill>
                  <a:srgbClr val="BF9568"/>
                </a:solidFill>
                <a:latin typeface="Arial"/>
                <a:ea typeface="Arial"/>
                <a:cs typeface="Arial"/>
                <a:sym typeface="Arial"/>
              </a:rPr>
              <a:t>RETAILER BACKGROUND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7"/>
          <p:cNvSpPr/>
          <p:nvPr/>
        </p:nvSpPr>
        <p:spPr>
          <a:xfrm>
            <a:off x="411491" y="377190"/>
            <a:ext cx="4320655" cy="30861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2300"/>
              <a:buFont typeface="Play"/>
              <a:buNone/>
            </a:pPr>
            <a:r>
              <a:rPr b="1" i="0" lang="en" sz="2300" u="none" cap="none" strike="noStrike">
                <a:solidFill>
                  <a:srgbClr val="173B24"/>
                </a:solidFill>
                <a:latin typeface="Play"/>
                <a:ea typeface="Play"/>
                <a:cs typeface="Play"/>
                <a:sym typeface="Play"/>
              </a:rPr>
              <a:t>Farm Store at Kellogg Ranch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7"/>
          <p:cNvSpPr/>
          <p:nvPr/>
        </p:nvSpPr>
        <p:spPr>
          <a:xfrm>
            <a:off x="445782" y="857250"/>
            <a:ext cx="4183492" cy="994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CPP Farm Store is a campus-connected specialty food retailer that brings together student-grown agriculture, fresh produce, local goods, gifts, and seasonal products in a store environment rooted in Cal Poly Pomona’s “learn by doing” culture.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farm_fresh_seasonal_harvest_display.png" id="71" name="Google Shape;71;p17"/>
          <p:cNvPicPr preferRelativeResize="0"/>
          <p:nvPr/>
        </p:nvPicPr>
        <p:blipFill rotWithShape="1">
          <a:blip r:embed="rId3">
            <a:alphaModFix/>
          </a:blip>
          <a:srcRect b="0" l="1760" r="1760" t="0"/>
          <a:stretch/>
        </p:blipFill>
        <p:spPr>
          <a:xfrm>
            <a:off x="5126608" y="857240"/>
            <a:ext cx="3703417" cy="216027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7"/>
          <p:cNvSpPr/>
          <p:nvPr/>
        </p:nvSpPr>
        <p:spPr>
          <a:xfrm>
            <a:off x="445782" y="2263140"/>
            <a:ext cx="1886000" cy="85725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7"/>
          <p:cNvSpPr/>
          <p:nvPr/>
        </p:nvSpPr>
        <p:spPr>
          <a:xfrm>
            <a:off x="582933" y="2317984"/>
            <a:ext cx="161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Brief </a:t>
            </a:r>
            <a:r>
              <a:rPr b="1" lang="en" sz="1000">
                <a:solidFill>
                  <a:srgbClr val="173B24"/>
                </a:solidFill>
              </a:rPr>
              <a:t>H</a:t>
            </a: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istory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7"/>
          <p:cNvSpPr/>
          <p:nvPr/>
        </p:nvSpPr>
        <p:spPr>
          <a:xfrm>
            <a:off x="684325" y="2537413"/>
            <a:ext cx="1510200" cy="3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Located at Kellogg Ranch / AGRIscapes, the store connects CPP agriculture with a public-facing retail experience.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7"/>
          <p:cNvSpPr/>
          <p:nvPr/>
        </p:nvSpPr>
        <p:spPr>
          <a:xfrm>
            <a:off x="2503237" y="2263140"/>
            <a:ext cx="1886000" cy="85725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7"/>
          <p:cNvSpPr/>
          <p:nvPr/>
        </p:nvSpPr>
        <p:spPr>
          <a:xfrm>
            <a:off x="2640400" y="2386584"/>
            <a:ext cx="1611673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Mission </a:t>
            </a:r>
            <a:r>
              <a:rPr b="1" lang="en" sz="1000">
                <a:solidFill>
                  <a:srgbClr val="173B24"/>
                </a:solidFill>
              </a:rPr>
              <a:t>Statement 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7"/>
          <p:cNvSpPr/>
          <p:nvPr/>
        </p:nvSpPr>
        <p:spPr>
          <a:xfrm>
            <a:off x="2640438" y="2658599"/>
            <a:ext cx="161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Fresh, local, CPP student-grown products and one-of-a-kind shopping experience.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7"/>
          <p:cNvSpPr/>
          <p:nvPr/>
        </p:nvSpPr>
        <p:spPr>
          <a:xfrm>
            <a:off x="485288" y="3476084"/>
            <a:ext cx="18861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7"/>
          <p:cNvSpPr/>
          <p:nvPr/>
        </p:nvSpPr>
        <p:spPr>
          <a:xfrm>
            <a:off x="622451" y="3599528"/>
            <a:ext cx="161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Retail </a:t>
            </a:r>
            <a:r>
              <a:rPr b="1" lang="en" sz="1000">
                <a:solidFill>
                  <a:srgbClr val="173B24"/>
                </a:solidFill>
              </a:rPr>
              <a:t>F</a:t>
            </a: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ormat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7"/>
          <p:cNvSpPr/>
          <p:nvPr/>
        </p:nvSpPr>
        <p:spPr>
          <a:xfrm>
            <a:off x="622451" y="3818980"/>
            <a:ext cx="161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Campus farm store: fresh produce, specialty foods, gift shop, curbside/pickup potential.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7"/>
          <p:cNvSpPr/>
          <p:nvPr/>
        </p:nvSpPr>
        <p:spPr>
          <a:xfrm>
            <a:off x="2542743" y="3476084"/>
            <a:ext cx="18861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7"/>
          <p:cNvSpPr/>
          <p:nvPr/>
        </p:nvSpPr>
        <p:spPr>
          <a:xfrm>
            <a:off x="2679906" y="3599528"/>
            <a:ext cx="161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Location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7"/>
          <p:cNvSpPr/>
          <p:nvPr/>
        </p:nvSpPr>
        <p:spPr>
          <a:xfrm>
            <a:off x="2679919" y="3818980"/>
            <a:ext cx="16116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4102 S. University Dr.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Pomona, CA 91768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Open daily 10 a.m.–6 p.m.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7"/>
          <p:cNvSpPr/>
          <p:nvPr/>
        </p:nvSpPr>
        <p:spPr>
          <a:xfrm>
            <a:off x="411491" y="4855464"/>
            <a:ext cx="4114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  |  2/10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2EA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/>
          <p:nvPr/>
        </p:nvSpPr>
        <p:spPr>
          <a:xfrm>
            <a:off x="411491" y="192024"/>
            <a:ext cx="4800728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F9568"/>
              </a:buClr>
              <a:buSzPts val="700"/>
              <a:buFont typeface="Arial"/>
              <a:buNone/>
            </a:pPr>
            <a:r>
              <a:rPr b="1" i="0" lang="en" sz="700" u="none" cap="none" strike="noStrike">
                <a:solidFill>
                  <a:srgbClr val="BF9568"/>
                </a:solidFill>
                <a:latin typeface="Arial"/>
                <a:ea typeface="Arial"/>
                <a:cs typeface="Arial"/>
                <a:sym typeface="Arial"/>
              </a:rPr>
              <a:t>CLIENT UNDERSTANDING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8"/>
          <p:cNvSpPr/>
          <p:nvPr/>
        </p:nvSpPr>
        <p:spPr>
          <a:xfrm>
            <a:off x="411491" y="495990"/>
            <a:ext cx="72696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2300"/>
              <a:buFont typeface="Play"/>
              <a:buNone/>
            </a:pPr>
            <a:r>
              <a:rPr b="1" i="0" lang="en" sz="2300" u="none" cap="none" strike="noStrike">
                <a:solidFill>
                  <a:srgbClr val="173B24"/>
                </a:solidFill>
                <a:latin typeface="Play"/>
                <a:ea typeface="Play"/>
                <a:cs typeface="Play"/>
                <a:sym typeface="Play"/>
              </a:rPr>
              <a:t>A local retail experience with digital growth potential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farm_fresh_gift_basket_display.png" id="92" name="Google Shape;92;p18"/>
          <p:cNvPicPr preferRelativeResize="0"/>
          <p:nvPr/>
        </p:nvPicPr>
        <p:blipFill rotWithShape="1">
          <a:blip r:embed="rId3">
            <a:alphaModFix/>
          </a:blip>
          <a:srcRect b="0" l="7160" r="7160" t="0"/>
          <a:stretch/>
        </p:blipFill>
        <p:spPr>
          <a:xfrm>
            <a:off x="411491" y="1244655"/>
            <a:ext cx="3497674" cy="229743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/>
          <p:nvPr/>
        </p:nvSpPr>
        <p:spPr>
          <a:xfrm>
            <a:off x="4217782" y="1251513"/>
            <a:ext cx="4354800" cy="6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The Farm Store’s strength is its local trust and product story. The digital opportunity is to make that product story easier to discover, browse, and act on before a customer visits the physical store.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8"/>
          <p:cNvSpPr/>
          <p:nvPr/>
        </p:nvSpPr>
        <p:spPr>
          <a:xfrm>
            <a:off x="4217782" y="2088189"/>
            <a:ext cx="19545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8"/>
          <p:cNvSpPr/>
          <p:nvPr/>
        </p:nvSpPr>
        <p:spPr>
          <a:xfrm>
            <a:off x="4354946" y="2211633"/>
            <a:ext cx="1680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Current strength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8"/>
          <p:cNvSpPr/>
          <p:nvPr/>
        </p:nvSpPr>
        <p:spPr>
          <a:xfrm>
            <a:off x="4354946" y="2513385"/>
            <a:ext cx="1680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Fresh/local assortment, campus identity, gift baskets, specialty items, community trust.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8"/>
          <p:cNvSpPr/>
          <p:nvPr/>
        </p:nvSpPr>
        <p:spPr>
          <a:xfrm>
            <a:off x="6343819" y="2088189"/>
            <a:ext cx="19545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8"/>
          <p:cNvSpPr/>
          <p:nvPr/>
        </p:nvSpPr>
        <p:spPr>
          <a:xfrm>
            <a:off x="6480983" y="2211633"/>
            <a:ext cx="1680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Customer need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8"/>
          <p:cNvSpPr/>
          <p:nvPr/>
        </p:nvSpPr>
        <p:spPr>
          <a:xfrm>
            <a:off x="6480983" y="2513385"/>
            <a:ext cx="1680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Know what is available, what can be picked up, and what products fit a gift or visit.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8"/>
          <p:cNvSpPr/>
          <p:nvPr/>
        </p:nvSpPr>
        <p:spPr>
          <a:xfrm>
            <a:off x="4217782" y="3096315"/>
            <a:ext cx="19545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8"/>
          <p:cNvSpPr/>
          <p:nvPr/>
        </p:nvSpPr>
        <p:spPr>
          <a:xfrm>
            <a:off x="4354946" y="3219759"/>
            <a:ext cx="1680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Digital gap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8"/>
          <p:cNvSpPr/>
          <p:nvPr/>
        </p:nvSpPr>
        <p:spPr>
          <a:xfrm>
            <a:off x="4354946" y="3521511"/>
            <a:ext cx="1680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Product discovery, category navigation, pickup expectations, and order communication can be clearer.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8"/>
          <p:cNvSpPr/>
          <p:nvPr/>
        </p:nvSpPr>
        <p:spPr>
          <a:xfrm>
            <a:off x="6343819" y="3096315"/>
            <a:ext cx="19545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8"/>
          <p:cNvSpPr/>
          <p:nvPr/>
        </p:nvSpPr>
        <p:spPr>
          <a:xfrm>
            <a:off x="6480983" y="3219759"/>
            <a:ext cx="1680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Proposal focus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8"/>
          <p:cNvSpPr/>
          <p:nvPr/>
        </p:nvSpPr>
        <p:spPr>
          <a:xfrm>
            <a:off x="6480983" y="3521511"/>
            <a:ext cx="1680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Build a prototype ecommerce experience that supports online-to-offline behavior.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8"/>
          <p:cNvSpPr/>
          <p:nvPr/>
        </p:nvSpPr>
        <p:spPr>
          <a:xfrm>
            <a:off x="411491" y="4855464"/>
            <a:ext cx="4114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  |  3/10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/>
          <p:nvPr/>
        </p:nvSpPr>
        <p:spPr>
          <a:xfrm>
            <a:off x="411491" y="192024"/>
            <a:ext cx="4800728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F9568"/>
              </a:buClr>
              <a:buSzPts val="700"/>
              <a:buFont typeface="Arial"/>
              <a:buNone/>
            </a:pPr>
            <a:r>
              <a:rPr b="1" i="0" lang="en" sz="700" u="none" cap="none" strike="noStrike">
                <a:solidFill>
                  <a:srgbClr val="BF9568"/>
                </a:solidFill>
                <a:latin typeface="Arial"/>
                <a:ea typeface="Arial"/>
                <a:cs typeface="Arial"/>
                <a:sym typeface="Arial"/>
              </a:rPr>
              <a:t>PROBLEM DEFINITION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9"/>
          <p:cNvSpPr/>
          <p:nvPr/>
        </p:nvSpPr>
        <p:spPr>
          <a:xfrm>
            <a:off x="445766" y="548640"/>
            <a:ext cx="68583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2300"/>
              <a:buFont typeface="Play"/>
              <a:buNone/>
            </a:pPr>
            <a:r>
              <a:rPr b="1" i="0" lang="en" sz="2300" u="none" cap="none" strike="noStrike">
                <a:solidFill>
                  <a:srgbClr val="173B24"/>
                </a:solidFill>
                <a:latin typeface="Play"/>
                <a:ea typeface="Play"/>
                <a:cs typeface="Play"/>
                <a:sym typeface="Play"/>
              </a:rPr>
              <a:t>Customers need confidence before they visit or order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9"/>
          <p:cNvSpPr/>
          <p:nvPr/>
        </p:nvSpPr>
        <p:spPr>
          <a:xfrm>
            <a:off x="459482" y="1028700"/>
            <a:ext cx="4286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A farm store assortment changes by season and inventory. Without a clear online product experience, customers may not know what is available, how pickup works, or whether a gift order needs extra preparation time.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9"/>
          <p:cNvSpPr/>
          <p:nvPr/>
        </p:nvSpPr>
        <p:spPr>
          <a:xfrm>
            <a:off x="445782" y="1920240"/>
            <a:ext cx="2057455" cy="1062990"/>
          </a:xfrm>
          <a:prstGeom prst="roundRect">
            <a:avLst>
              <a:gd fmla="val 6452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9"/>
          <p:cNvSpPr/>
          <p:nvPr/>
        </p:nvSpPr>
        <p:spPr>
          <a:xfrm>
            <a:off x="582946" y="2043684"/>
            <a:ext cx="1783128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Discovery friction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9"/>
          <p:cNvSpPr/>
          <p:nvPr/>
        </p:nvSpPr>
        <p:spPr>
          <a:xfrm>
            <a:off x="582946" y="2345436"/>
            <a:ext cx="178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Customers cannot easily browse categories, featured products, seasonal bundles, or CPP favorites before visiting.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9"/>
          <p:cNvSpPr/>
          <p:nvPr/>
        </p:nvSpPr>
        <p:spPr>
          <a:xfrm>
            <a:off x="2708982" y="1920240"/>
            <a:ext cx="2057455" cy="1062990"/>
          </a:xfrm>
          <a:prstGeom prst="roundRect">
            <a:avLst>
              <a:gd fmla="val 6452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9"/>
          <p:cNvSpPr/>
          <p:nvPr/>
        </p:nvSpPr>
        <p:spPr>
          <a:xfrm>
            <a:off x="2846146" y="2043684"/>
            <a:ext cx="1783128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Pickup uncertainty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9"/>
          <p:cNvSpPr/>
          <p:nvPr/>
        </p:nvSpPr>
        <p:spPr>
          <a:xfrm>
            <a:off x="2846146" y="2345436"/>
            <a:ext cx="178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Gift baskets and custom orders need clear lead times, notes, and pickup guidance.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9"/>
          <p:cNvSpPr/>
          <p:nvPr/>
        </p:nvSpPr>
        <p:spPr>
          <a:xfrm>
            <a:off x="4972183" y="1920240"/>
            <a:ext cx="2057455" cy="1062990"/>
          </a:xfrm>
          <a:prstGeom prst="roundRect">
            <a:avLst>
              <a:gd fmla="val 6452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9"/>
          <p:cNvSpPr/>
          <p:nvPr/>
        </p:nvSpPr>
        <p:spPr>
          <a:xfrm>
            <a:off x="5109346" y="2043684"/>
            <a:ext cx="1783128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Operations burden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9"/>
          <p:cNvSpPr/>
          <p:nvPr/>
        </p:nvSpPr>
        <p:spPr>
          <a:xfrm>
            <a:off x="5109346" y="2345436"/>
            <a:ext cx="1783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Staff need a simple way to capture order details, gift notes, and prep status.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9"/>
          <p:cNvSpPr/>
          <p:nvPr/>
        </p:nvSpPr>
        <p:spPr>
          <a:xfrm>
            <a:off x="7235383" y="1920240"/>
            <a:ext cx="1440218" cy="1062990"/>
          </a:xfrm>
          <a:prstGeom prst="roundRect">
            <a:avLst>
              <a:gd fmla="val 6452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9"/>
          <p:cNvSpPr/>
          <p:nvPr/>
        </p:nvSpPr>
        <p:spPr>
          <a:xfrm>
            <a:off x="7372547" y="2043684"/>
            <a:ext cx="1165891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Measurement gap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9"/>
          <p:cNvSpPr/>
          <p:nvPr/>
        </p:nvSpPr>
        <p:spPr>
          <a:xfrm>
            <a:off x="7372547" y="2345436"/>
            <a:ext cx="1165891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Leadership needs visibility into digital demand and product interest.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golden_hour_at_the_farm_store.png" id="127" name="Google Shape;127;p19"/>
          <p:cNvPicPr preferRelativeResize="0"/>
          <p:nvPr/>
        </p:nvPicPr>
        <p:blipFill rotWithShape="1">
          <a:blip r:embed="rId3">
            <a:alphaModFix/>
          </a:blip>
          <a:srcRect b="26578" l="0" r="0" t="26578"/>
          <a:stretch/>
        </p:blipFill>
        <p:spPr>
          <a:xfrm>
            <a:off x="445782" y="3429000"/>
            <a:ext cx="3772001" cy="99441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9"/>
          <p:cNvSpPr/>
          <p:nvPr/>
        </p:nvSpPr>
        <p:spPr>
          <a:xfrm>
            <a:off x="4492110" y="3497580"/>
            <a:ext cx="4046328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Opportunity: connect product storytelling, customer education, and lightweight operations automation into one omnichannel prototype.</a:t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9"/>
          <p:cNvSpPr/>
          <p:nvPr/>
        </p:nvSpPr>
        <p:spPr>
          <a:xfrm>
            <a:off x="411491" y="4855464"/>
            <a:ext cx="4114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  |  4/10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2EA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/>
          <p:nvPr/>
        </p:nvSpPr>
        <p:spPr>
          <a:xfrm>
            <a:off x="411491" y="192024"/>
            <a:ext cx="4800728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F9568"/>
              </a:buClr>
              <a:buSzPts val="700"/>
              <a:buFont typeface="Arial"/>
              <a:buNone/>
            </a:pPr>
            <a:r>
              <a:rPr b="1" i="0" lang="en" sz="700" u="none" cap="none" strike="noStrike">
                <a:solidFill>
                  <a:srgbClr val="BF9568"/>
                </a:solidFill>
                <a:latin typeface="Arial"/>
                <a:ea typeface="Arial"/>
                <a:cs typeface="Arial"/>
                <a:sym typeface="Arial"/>
              </a:rPr>
              <a:t>OBJECTIVES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0"/>
          <p:cNvSpPr/>
          <p:nvPr/>
        </p:nvSpPr>
        <p:spPr>
          <a:xfrm>
            <a:off x="411491" y="377190"/>
            <a:ext cx="6858183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2300"/>
              <a:buFont typeface="Play"/>
              <a:buNone/>
            </a:pPr>
            <a:r>
              <a:rPr b="1" i="0" lang="en" sz="2300" u="none" cap="none" strike="noStrike">
                <a:solidFill>
                  <a:srgbClr val="173B24"/>
                </a:solidFill>
                <a:latin typeface="Play"/>
                <a:ea typeface="Play"/>
                <a:cs typeface="Play"/>
                <a:sym typeface="Play"/>
              </a:rPr>
              <a:t>Business objectives → project objectives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0"/>
          <p:cNvSpPr/>
          <p:nvPr/>
        </p:nvSpPr>
        <p:spPr>
          <a:xfrm>
            <a:off x="445782" y="994410"/>
            <a:ext cx="3977746" cy="754380"/>
          </a:xfrm>
          <a:prstGeom prst="roundRect">
            <a:avLst>
              <a:gd fmla="val 9091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0"/>
          <p:cNvSpPr/>
          <p:nvPr/>
        </p:nvSpPr>
        <p:spPr>
          <a:xfrm>
            <a:off x="582946" y="1117854"/>
            <a:ext cx="3703419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Business Objective 1: Improve product discovery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0"/>
          <p:cNvSpPr/>
          <p:nvPr/>
        </p:nvSpPr>
        <p:spPr>
          <a:xfrm>
            <a:off x="582946" y="1419606"/>
            <a:ext cx="3703419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Help customers understand the Farm Store assortment before visiting or placing a pickup/gift order.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0"/>
          <p:cNvSpPr/>
          <p:nvPr/>
        </p:nvSpPr>
        <p:spPr>
          <a:xfrm>
            <a:off x="445782" y="1885950"/>
            <a:ext cx="3977746" cy="754380"/>
          </a:xfrm>
          <a:prstGeom prst="roundRect">
            <a:avLst>
              <a:gd fmla="val 9091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0"/>
          <p:cNvSpPr/>
          <p:nvPr/>
        </p:nvSpPr>
        <p:spPr>
          <a:xfrm>
            <a:off x="582946" y="2009394"/>
            <a:ext cx="3703419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Business Objective 2: Support online-to-offline sales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0"/>
          <p:cNvSpPr/>
          <p:nvPr/>
        </p:nvSpPr>
        <p:spPr>
          <a:xfrm>
            <a:off x="582946" y="2311146"/>
            <a:ext cx="3703419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Use Shopify to present products, guide customers to pickup, and reduce confusion around fulfillment.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0"/>
          <p:cNvSpPr/>
          <p:nvPr/>
        </p:nvSpPr>
        <p:spPr>
          <a:xfrm>
            <a:off x="445782" y="2777490"/>
            <a:ext cx="3977746" cy="754380"/>
          </a:xfrm>
          <a:prstGeom prst="roundRect">
            <a:avLst>
              <a:gd fmla="val 9091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0"/>
          <p:cNvSpPr/>
          <p:nvPr/>
        </p:nvSpPr>
        <p:spPr>
          <a:xfrm>
            <a:off x="582946" y="2900934"/>
            <a:ext cx="3703419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Business Objective 3: Improve operational readiness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0"/>
          <p:cNvSpPr/>
          <p:nvPr/>
        </p:nvSpPr>
        <p:spPr>
          <a:xfrm>
            <a:off x="582946" y="3202686"/>
            <a:ext cx="3703419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800">
                <a:solidFill>
                  <a:srgbClr val="4E3A32"/>
                </a:solidFill>
              </a:rPr>
              <a:t>Use eSync for Clover POS integration, Zapier workflow builder, and Google Sheets to model POS activity, order tracking, and inventory handoff.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0"/>
          <p:cNvSpPr/>
          <p:nvPr/>
        </p:nvSpPr>
        <p:spPr>
          <a:xfrm>
            <a:off x="4766437" y="994410"/>
            <a:ext cx="3909164" cy="754380"/>
          </a:xfrm>
          <a:prstGeom prst="roundRect">
            <a:avLst>
              <a:gd fmla="val 9091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0"/>
          <p:cNvSpPr/>
          <p:nvPr/>
        </p:nvSpPr>
        <p:spPr>
          <a:xfrm>
            <a:off x="4903601" y="1117854"/>
            <a:ext cx="3634837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Project Objective 1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0"/>
          <p:cNvSpPr/>
          <p:nvPr/>
        </p:nvSpPr>
        <p:spPr>
          <a:xfrm>
            <a:off x="4903601" y="1419606"/>
            <a:ext cx="3634837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Create a Shopify mini-store prototype with collections, product pages, cart UX, and policy content.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0"/>
          <p:cNvSpPr/>
          <p:nvPr/>
        </p:nvSpPr>
        <p:spPr>
          <a:xfrm>
            <a:off x="4766437" y="1885950"/>
            <a:ext cx="3909164" cy="754380"/>
          </a:xfrm>
          <a:prstGeom prst="roundRect">
            <a:avLst>
              <a:gd fmla="val 9091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0"/>
          <p:cNvSpPr/>
          <p:nvPr/>
        </p:nvSpPr>
        <p:spPr>
          <a:xfrm>
            <a:off x="4903601" y="2009394"/>
            <a:ext cx="3634837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Project Objective 2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0"/>
          <p:cNvSpPr/>
          <p:nvPr/>
        </p:nvSpPr>
        <p:spPr>
          <a:xfrm>
            <a:off x="4903601" y="2311146"/>
            <a:ext cx="3634837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Build mock customer journeys for browse → cart → checkout/pickup → confirmation.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0"/>
          <p:cNvSpPr/>
          <p:nvPr/>
        </p:nvSpPr>
        <p:spPr>
          <a:xfrm>
            <a:off x="4766437" y="2777490"/>
            <a:ext cx="3909164" cy="754380"/>
          </a:xfrm>
          <a:prstGeom prst="roundRect">
            <a:avLst>
              <a:gd fmla="val 9091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0"/>
          <p:cNvSpPr/>
          <p:nvPr/>
        </p:nvSpPr>
        <p:spPr>
          <a:xfrm>
            <a:off x="4903601" y="2900934"/>
            <a:ext cx="3634837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Project Objective 3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0"/>
          <p:cNvSpPr/>
          <p:nvPr/>
        </p:nvSpPr>
        <p:spPr>
          <a:xfrm>
            <a:off x="4903601" y="3202686"/>
            <a:ext cx="3634837" cy="240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b="0" i="0" lang="en" sz="800" u="none" cap="none" strike="noStrike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Create operational deliverables: order tracker, gift workflow, inventory fields, and reporting dashboard.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0"/>
          <p:cNvSpPr/>
          <p:nvPr/>
        </p:nvSpPr>
        <p:spPr>
          <a:xfrm>
            <a:off x="411491" y="4855464"/>
            <a:ext cx="4114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b="0" i="0" lang="en" sz="600" u="none" cap="none" strike="noStrike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  |  5/10</a:t>
            </a:r>
            <a:endParaRPr b="0" i="0" sz="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/>
          <p:nvPr/>
        </p:nvSpPr>
        <p:spPr>
          <a:xfrm>
            <a:off x="411491" y="192024"/>
            <a:ext cx="4800728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F9568"/>
              </a:buClr>
              <a:buSzPts val="700"/>
              <a:buFont typeface="Arial"/>
              <a:buNone/>
            </a:pPr>
            <a:r>
              <a:rPr b="1" i="0" lang="en" sz="700" u="none" cap="none" strike="noStrike">
                <a:solidFill>
                  <a:srgbClr val="BF9568"/>
                </a:solidFill>
                <a:latin typeface="Arial"/>
                <a:ea typeface="Arial"/>
                <a:cs typeface="Arial"/>
                <a:sym typeface="Arial"/>
              </a:rPr>
              <a:t>METHODS</a:t>
            </a:r>
            <a:endParaRPr b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1"/>
          <p:cNvSpPr/>
          <p:nvPr/>
        </p:nvSpPr>
        <p:spPr>
          <a:xfrm>
            <a:off x="411491" y="377190"/>
            <a:ext cx="7201092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2300"/>
              <a:buFont typeface="Play"/>
              <a:buNone/>
            </a:pPr>
            <a:r>
              <a:rPr b="1" i="0" lang="en" sz="2300" u="none" cap="none" strike="noStrike">
                <a:solidFill>
                  <a:srgbClr val="173B24"/>
                </a:solidFill>
                <a:latin typeface="Play"/>
                <a:ea typeface="Play"/>
                <a:cs typeface="Play"/>
                <a:sym typeface="Play"/>
              </a:rPr>
              <a:t>How we will build and validate the proposal</a:t>
            </a:r>
            <a:endParaRPr b="0" i="0" sz="2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1"/>
          <p:cNvSpPr/>
          <p:nvPr/>
        </p:nvSpPr>
        <p:spPr>
          <a:xfrm>
            <a:off x="548650" y="1062997"/>
            <a:ext cx="1543200" cy="2342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Review Farm Store's site, social channels, and in-store assortment to document current product mix and customer touchpoints.</a:t>
            </a:r>
            <a:endParaRPr sz="1100"/>
          </a:p>
        </p:txBody>
      </p:sp>
      <p:sp>
        <p:nvSpPr>
          <p:cNvPr id="164" name="Google Shape;164;p21"/>
          <p:cNvSpPr/>
          <p:nvPr/>
        </p:nvSpPr>
        <p:spPr>
          <a:xfrm>
            <a:off x="685818" y="1186434"/>
            <a:ext cx="12687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1. Client scan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1"/>
          <p:cNvSpPr/>
          <p:nvPr/>
        </p:nvSpPr>
        <p:spPr>
          <a:xfrm>
            <a:off x="2256350" y="1063017"/>
            <a:ext cx="1543200" cy="2342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Organize products into collections (produce, specialty foods, gifts, merch) and identify pickup-only vs. shippable SKUs.</a:t>
            </a:r>
            <a:endParaRPr sz="1100"/>
          </a:p>
        </p:txBody>
      </p:sp>
      <p:sp>
        <p:nvSpPr>
          <p:cNvPr id="166" name="Google Shape;166;p21"/>
          <p:cNvSpPr/>
          <p:nvPr/>
        </p:nvSpPr>
        <p:spPr>
          <a:xfrm>
            <a:off x="2393506" y="1186434"/>
            <a:ext cx="12687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2. Assortment mapping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1"/>
          <p:cNvSpPr/>
          <p:nvPr/>
        </p:nvSpPr>
        <p:spPr>
          <a:xfrm>
            <a:off x="3964025" y="1063017"/>
            <a:ext cx="1543200" cy="2342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Build the Shopify mini-store: collections, product pages, cart, and pickup/policy content on the dev store.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68" name="Google Shape;168;p21"/>
          <p:cNvSpPr/>
          <p:nvPr/>
        </p:nvSpPr>
        <p:spPr>
          <a:xfrm>
            <a:off x="4101193" y="1186434"/>
            <a:ext cx="12687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3. UX prototyping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1"/>
          <p:cNvSpPr/>
          <p:nvPr/>
        </p:nvSpPr>
        <p:spPr>
          <a:xfrm>
            <a:off x="5671716" y="1063017"/>
            <a:ext cx="1543200" cy="2342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Prototype order intake, gift-note capture, and prep-status tracking using Zapier and Google Sheets.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70" name="Google Shape;170;p21"/>
          <p:cNvSpPr/>
          <p:nvPr/>
        </p:nvSpPr>
        <p:spPr>
          <a:xfrm>
            <a:off x="5808881" y="1186434"/>
            <a:ext cx="12687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4. Ops workflow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1"/>
          <p:cNvSpPr/>
          <p:nvPr/>
        </p:nvSpPr>
        <p:spPr>
          <a:xfrm>
            <a:off x="7379406" y="1063017"/>
            <a:ext cx="1543200" cy="2342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Test the browse-to-pickup journey end to end and diagnose the product feed against Google Merchant Center requirements.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1"/>
          <p:cNvSpPr/>
          <p:nvPr/>
        </p:nvSpPr>
        <p:spPr>
          <a:xfrm>
            <a:off x="7516568" y="1186434"/>
            <a:ext cx="1268764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i="0" lang="en" sz="1000" u="none" cap="none" strike="noStrike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5. Evaluation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farm_fresh_seasonal_harvest_display.png" id="173" name="Google Shape;173;p21"/>
          <p:cNvPicPr preferRelativeResize="0"/>
          <p:nvPr/>
        </p:nvPicPr>
        <p:blipFill rotWithShape="1">
          <a:blip r:embed="rId3">
            <a:alphaModFix/>
          </a:blip>
          <a:srcRect b="6637" l="0" r="0" t="6637"/>
          <a:stretch/>
        </p:blipFill>
        <p:spPr>
          <a:xfrm>
            <a:off x="3131783" y="3586745"/>
            <a:ext cx="2880438" cy="1405889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1"/>
          <p:cNvSpPr/>
          <p:nvPr/>
        </p:nvSpPr>
        <p:spPr>
          <a:xfrm>
            <a:off x="411491" y="4855464"/>
            <a:ext cx="4114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lang="en" sz="600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  |  6/10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2EA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2"/>
          <p:cNvSpPr/>
          <p:nvPr/>
        </p:nvSpPr>
        <p:spPr>
          <a:xfrm>
            <a:off x="411491" y="192024"/>
            <a:ext cx="4800728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F9568"/>
              </a:buClr>
              <a:buSzPts val="700"/>
              <a:buFont typeface="Arial"/>
              <a:buNone/>
            </a:pPr>
            <a:r>
              <a:rPr b="1" lang="en" sz="700">
                <a:solidFill>
                  <a:srgbClr val="BF9568"/>
                </a:solidFill>
                <a:latin typeface="Arial"/>
                <a:ea typeface="Arial"/>
                <a:cs typeface="Arial"/>
                <a:sym typeface="Arial"/>
              </a:rPr>
              <a:t>OMNICHANNEL SYSTEM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2"/>
          <p:cNvSpPr/>
          <p:nvPr/>
        </p:nvSpPr>
        <p:spPr>
          <a:xfrm>
            <a:off x="411491" y="377190"/>
            <a:ext cx="6721019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2300"/>
              <a:buFont typeface="Play"/>
              <a:buNone/>
            </a:pPr>
            <a:r>
              <a:rPr b="1" lang="en" sz="2300">
                <a:solidFill>
                  <a:srgbClr val="173B24"/>
                </a:solidFill>
                <a:latin typeface="Play"/>
                <a:ea typeface="Play"/>
                <a:cs typeface="Play"/>
                <a:sym typeface="Play"/>
              </a:rPr>
              <a:t>Proposed experience architecture</a:t>
            </a:r>
            <a:endParaRPr sz="2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22"/>
          <p:cNvSpPr/>
          <p:nvPr/>
        </p:nvSpPr>
        <p:spPr>
          <a:xfrm>
            <a:off x="445782" y="836676"/>
            <a:ext cx="7681165" cy="41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The proposed system separates the customer-facing storefront from the operational workflow, while keeping the journey simple for shoppers and manageable for staff.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2"/>
          <p:cNvSpPr/>
          <p:nvPr/>
        </p:nvSpPr>
        <p:spPr>
          <a:xfrm>
            <a:off x="840700" y="1631250"/>
            <a:ext cx="1646100" cy="1489200"/>
          </a:xfrm>
          <a:prstGeom prst="roundRect">
            <a:avLst>
              <a:gd fmla="val 7407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Customer-facing storefront: catalog, collections, cart, checkout, pickup selection.</a:t>
            </a:r>
            <a:endParaRPr sz="1000"/>
          </a:p>
        </p:txBody>
      </p:sp>
      <p:sp>
        <p:nvSpPr>
          <p:cNvPr id="184" name="Google Shape;184;p22"/>
          <p:cNvSpPr/>
          <p:nvPr/>
        </p:nvSpPr>
        <p:spPr>
          <a:xfrm>
            <a:off x="977855" y="1754682"/>
            <a:ext cx="137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Shopify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2"/>
          <p:cNvSpPr/>
          <p:nvPr/>
        </p:nvSpPr>
        <p:spPr>
          <a:xfrm>
            <a:off x="2692408" y="1631250"/>
            <a:ext cx="1646100" cy="1489200"/>
          </a:xfrm>
          <a:prstGeom prst="roundRect">
            <a:avLst>
              <a:gd fmla="val 7407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Automation layer: new orders trigger tracker rows, gift-note alerts, and confirmation emails.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2"/>
          <p:cNvSpPr/>
          <p:nvPr/>
        </p:nvSpPr>
        <p:spPr>
          <a:xfrm>
            <a:off x="2829564" y="1754682"/>
            <a:ext cx="137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Zapier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2"/>
          <p:cNvSpPr/>
          <p:nvPr/>
        </p:nvSpPr>
        <p:spPr>
          <a:xfrm>
            <a:off x="4544117" y="1631250"/>
            <a:ext cx="1646100" cy="1489200"/>
          </a:xfrm>
          <a:prstGeom prst="roundRect">
            <a:avLst>
              <a:gd fmla="val 7407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Product feed powers free listings and Local Inventory Ads so items surface in Search before a visit.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2"/>
          <p:cNvSpPr/>
          <p:nvPr/>
        </p:nvSpPr>
        <p:spPr>
          <a:xfrm>
            <a:off x="4681274" y="1754682"/>
            <a:ext cx="137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Google</a:t>
            </a:r>
            <a:r>
              <a:rPr b="1" lang="en" sz="1000">
                <a:solidFill>
                  <a:srgbClr val="173B24"/>
                </a:solidFill>
              </a:rPr>
              <a:t> Merchant Tools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2"/>
          <p:cNvSpPr/>
          <p:nvPr/>
        </p:nvSpPr>
        <p:spPr>
          <a:xfrm>
            <a:off x="6395825" y="1631250"/>
            <a:ext cx="1646100" cy="1489200"/>
          </a:xfrm>
          <a:prstGeom prst="roundRect">
            <a:avLst>
              <a:gd fmla="val 7407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eSync keeps in-store inventory and online availability aligned, avoiding overselling pickup items.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2"/>
          <p:cNvSpPr/>
          <p:nvPr/>
        </p:nvSpPr>
        <p:spPr>
          <a:xfrm>
            <a:off x="6532983" y="1754682"/>
            <a:ext cx="137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Clover </a:t>
            </a:r>
            <a:r>
              <a:rPr b="1" lang="en" sz="1000">
                <a:solidFill>
                  <a:srgbClr val="173B24"/>
                </a:solidFill>
              </a:rPr>
              <a:t>POS Syncing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2"/>
          <p:cNvSpPr/>
          <p:nvPr/>
        </p:nvSpPr>
        <p:spPr>
          <a:xfrm>
            <a:off x="1303100" y="3243366"/>
            <a:ext cx="1714500" cy="1489200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Know what's in stock, order ahead, and pick up with confidence.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2"/>
          <p:cNvSpPr/>
          <p:nvPr/>
        </p:nvSpPr>
        <p:spPr>
          <a:xfrm>
            <a:off x="1440259" y="3366767"/>
            <a:ext cx="1440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Customer result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2"/>
          <p:cNvSpPr/>
          <p:nvPr/>
        </p:nvSpPr>
        <p:spPr>
          <a:xfrm>
            <a:off x="3360551" y="3243366"/>
            <a:ext cx="1714500" cy="1489200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One tracker with order details, gift notes, and prep status — no new systems to learn.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2"/>
          <p:cNvSpPr/>
          <p:nvPr/>
        </p:nvSpPr>
        <p:spPr>
          <a:xfrm>
            <a:off x="3497714" y="3366767"/>
            <a:ext cx="1440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Staff result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2"/>
          <p:cNvSpPr/>
          <p:nvPr/>
        </p:nvSpPr>
        <p:spPr>
          <a:xfrm>
            <a:off x="5418003" y="3243366"/>
            <a:ext cx="1714500" cy="1489200"/>
          </a:xfrm>
          <a:prstGeom prst="roundRect">
            <a:avLst>
              <a:gd fmla="val 8696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Digital demand data and product-interest visibility that leadership currently lacks.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2"/>
          <p:cNvSpPr/>
          <p:nvPr/>
        </p:nvSpPr>
        <p:spPr>
          <a:xfrm>
            <a:off x="5555169" y="3366767"/>
            <a:ext cx="14403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Business result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2"/>
          <p:cNvSpPr/>
          <p:nvPr/>
        </p:nvSpPr>
        <p:spPr>
          <a:xfrm>
            <a:off x="411491" y="4855464"/>
            <a:ext cx="4114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lang="en" sz="600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  |  7/10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/>
          <p:nvPr/>
        </p:nvSpPr>
        <p:spPr>
          <a:xfrm>
            <a:off x="411491" y="192024"/>
            <a:ext cx="4800600" cy="1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F9568"/>
              </a:buClr>
              <a:buSzPts val="700"/>
              <a:buFont typeface="Arial"/>
              <a:buNone/>
            </a:pPr>
            <a:r>
              <a:rPr b="1" lang="en" sz="700">
                <a:solidFill>
                  <a:srgbClr val="BF9568"/>
                </a:solidFill>
                <a:latin typeface="Arial"/>
                <a:ea typeface="Arial"/>
                <a:cs typeface="Arial"/>
                <a:sym typeface="Arial"/>
              </a:rPr>
              <a:t>MOCK DELIVERABLES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3"/>
          <p:cNvSpPr/>
          <p:nvPr/>
        </p:nvSpPr>
        <p:spPr>
          <a:xfrm>
            <a:off x="411491" y="642415"/>
            <a:ext cx="43206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2300"/>
              <a:buFont typeface="Play"/>
              <a:buNone/>
            </a:pPr>
            <a:r>
              <a:rPr b="1" lang="en" sz="2300">
                <a:solidFill>
                  <a:srgbClr val="173B24"/>
                </a:solidFill>
                <a:latin typeface="Play"/>
                <a:ea typeface="Play"/>
                <a:cs typeface="Play"/>
                <a:sym typeface="Play"/>
              </a:rPr>
              <a:t>What the final project will show</a:t>
            </a:r>
            <a:endParaRPr sz="2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farm_fresh_gift_basket_display.png" id="205" name="Google Shape;205;p23"/>
          <p:cNvPicPr preferRelativeResize="0"/>
          <p:nvPr/>
        </p:nvPicPr>
        <p:blipFill rotWithShape="1">
          <a:blip r:embed="rId3">
            <a:alphaModFix/>
          </a:blip>
          <a:srcRect b="644" l="0" r="0" t="644"/>
          <a:stretch/>
        </p:blipFill>
        <p:spPr>
          <a:xfrm>
            <a:off x="5040764" y="548640"/>
            <a:ext cx="3703320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3"/>
          <p:cNvSpPr/>
          <p:nvPr/>
        </p:nvSpPr>
        <p:spPr>
          <a:xfrm>
            <a:off x="445782" y="1467255"/>
            <a:ext cx="20574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Live dev store with themed homepage and navigation</a:t>
            </a:r>
            <a:endParaRPr sz="1100"/>
          </a:p>
        </p:txBody>
      </p:sp>
      <p:sp>
        <p:nvSpPr>
          <p:cNvPr id="207" name="Google Shape;207;p23"/>
          <p:cNvSpPr/>
          <p:nvPr/>
        </p:nvSpPr>
        <p:spPr>
          <a:xfrm>
            <a:off x="582946" y="1512499"/>
            <a:ext cx="17832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t/>
            </a:r>
            <a:endParaRPr b="1" sz="1000">
              <a:solidFill>
                <a:srgbClr val="173B24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1. Shopify mini-store</a:t>
            </a:r>
            <a:endParaRPr b="1" sz="1000">
              <a:solidFill>
                <a:srgbClr val="173B2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t/>
            </a:r>
            <a:endParaRPr b="1" sz="1000">
              <a:solidFill>
                <a:srgbClr val="173B24"/>
              </a:solidFill>
            </a:endParaRPr>
          </a:p>
        </p:txBody>
      </p:sp>
      <p:sp>
        <p:nvSpPr>
          <p:cNvPr id="208" name="Google Shape;208;p23"/>
          <p:cNvSpPr/>
          <p:nvPr/>
        </p:nvSpPr>
        <p:spPr>
          <a:xfrm>
            <a:off x="2708982" y="1467255"/>
            <a:ext cx="19890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Product catalog across produce, specialty, gifts, merch</a:t>
            </a:r>
            <a:endParaRPr/>
          </a:p>
        </p:txBody>
      </p:sp>
      <p:sp>
        <p:nvSpPr>
          <p:cNvPr id="209" name="Google Shape;209;p23"/>
          <p:cNvSpPr/>
          <p:nvPr/>
        </p:nvSpPr>
        <p:spPr>
          <a:xfrm>
            <a:off x="2846146" y="1512499"/>
            <a:ext cx="17145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2. Product catalog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3"/>
          <p:cNvSpPr/>
          <p:nvPr/>
        </p:nvSpPr>
        <p:spPr>
          <a:xfrm>
            <a:off x="445782" y="2530245"/>
            <a:ext cx="20574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Browse → cart → pickup → confirmation walkthrough with gift-note capture</a:t>
            </a:r>
            <a:endParaRPr/>
          </a:p>
        </p:txBody>
      </p:sp>
      <p:sp>
        <p:nvSpPr>
          <p:cNvPr id="211" name="Google Shape;211;p23"/>
          <p:cNvSpPr/>
          <p:nvPr/>
        </p:nvSpPr>
        <p:spPr>
          <a:xfrm>
            <a:off x="582946" y="2591952"/>
            <a:ext cx="17832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3. Gift order journey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3"/>
          <p:cNvSpPr/>
          <p:nvPr/>
        </p:nvSpPr>
        <p:spPr>
          <a:xfrm>
            <a:off x="2708982" y="2530245"/>
            <a:ext cx="19890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Google Sheets order tracker fed by Zapier</a:t>
            </a:r>
            <a:endParaRPr/>
          </a:p>
        </p:txBody>
      </p:sp>
      <p:sp>
        <p:nvSpPr>
          <p:cNvPr id="213" name="Google Shape;213;p23"/>
          <p:cNvSpPr/>
          <p:nvPr/>
        </p:nvSpPr>
        <p:spPr>
          <a:xfrm>
            <a:off x="2846146" y="2591952"/>
            <a:ext cx="17145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4. Operations tracker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3"/>
          <p:cNvSpPr/>
          <p:nvPr/>
        </p:nvSpPr>
        <p:spPr>
          <a:xfrm>
            <a:off x="445782" y="3593235"/>
            <a:ext cx="20574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Working Zap: order → tracker row → notification</a:t>
            </a:r>
            <a:endParaRPr/>
          </a:p>
        </p:txBody>
      </p:sp>
      <p:sp>
        <p:nvSpPr>
          <p:cNvPr id="215" name="Google Shape;215;p23"/>
          <p:cNvSpPr/>
          <p:nvPr/>
        </p:nvSpPr>
        <p:spPr>
          <a:xfrm>
            <a:off x="582946" y="3671554"/>
            <a:ext cx="17832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5. Automation prototype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3"/>
          <p:cNvSpPr/>
          <p:nvPr/>
        </p:nvSpPr>
        <p:spPr>
          <a:xfrm>
            <a:off x="2708982" y="3593235"/>
            <a:ext cx="1989000" cy="857400"/>
          </a:xfrm>
          <a:prstGeom prst="roundRect">
            <a:avLst>
              <a:gd fmla="val 8000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Dashboard summarizing orders, top products, and feed health</a:t>
            </a:r>
            <a:endParaRPr/>
          </a:p>
        </p:txBody>
      </p:sp>
      <p:sp>
        <p:nvSpPr>
          <p:cNvPr id="217" name="Google Shape;217;p23"/>
          <p:cNvSpPr/>
          <p:nvPr/>
        </p:nvSpPr>
        <p:spPr>
          <a:xfrm>
            <a:off x="2846146" y="3671554"/>
            <a:ext cx="17145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6. Reporting view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3"/>
          <p:cNvSpPr/>
          <p:nvPr/>
        </p:nvSpPr>
        <p:spPr>
          <a:xfrm>
            <a:off x="5246510" y="2983230"/>
            <a:ext cx="3120473" cy="617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200"/>
              <a:buFont typeface="Arial"/>
              <a:buNone/>
            </a:pPr>
            <a:r>
              <a:rPr lang="en" sz="12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Deliverables will be presented as screenshots, walkthrough notes, and implementation documentation.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23"/>
          <p:cNvSpPr/>
          <p:nvPr/>
        </p:nvSpPr>
        <p:spPr>
          <a:xfrm>
            <a:off x="411491" y="4855464"/>
            <a:ext cx="4114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lang="en" sz="600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  |  8/10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3"/>
          <p:cNvSpPr txBox="1"/>
          <p:nvPr/>
        </p:nvSpPr>
        <p:spPr>
          <a:xfrm>
            <a:off x="704700" y="1774650"/>
            <a:ext cx="1347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2EA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4"/>
          <p:cNvSpPr/>
          <p:nvPr/>
        </p:nvSpPr>
        <p:spPr>
          <a:xfrm>
            <a:off x="411491" y="192024"/>
            <a:ext cx="4800728" cy="1508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F9568"/>
              </a:buClr>
              <a:buSzPts val="700"/>
              <a:buFont typeface="Arial"/>
              <a:buNone/>
            </a:pPr>
            <a:r>
              <a:rPr b="1" lang="en" sz="700">
                <a:solidFill>
                  <a:srgbClr val="BF9568"/>
                </a:solidFill>
                <a:latin typeface="Arial"/>
                <a:ea typeface="Arial"/>
                <a:cs typeface="Arial"/>
                <a:sym typeface="Arial"/>
              </a:rPr>
              <a:t>MILESTONES &amp; TIMELINE</a:t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24"/>
          <p:cNvSpPr/>
          <p:nvPr/>
        </p:nvSpPr>
        <p:spPr>
          <a:xfrm>
            <a:off x="411491" y="377190"/>
            <a:ext cx="6858183" cy="37719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2300"/>
              <a:buFont typeface="Play"/>
              <a:buNone/>
            </a:pPr>
            <a:r>
              <a:rPr b="1" lang="en" sz="2300">
                <a:solidFill>
                  <a:srgbClr val="173B24"/>
                </a:solidFill>
                <a:latin typeface="Play"/>
                <a:ea typeface="Play"/>
                <a:cs typeface="Play"/>
                <a:sym typeface="Play"/>
              </a:rPr>
              <a:t>Four-week proposal build plan</a:t>
            </a:r>
            <a:endParaRPr sz="2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4"/>
          <p:cNvSpPr/>
          <p:nvPr/>
        </p:nvSpPr>
        <p:spPr>
          <a:xfrm>
            <a:off x="6921809" y="1172103"/>
            <a:ext cx="1646100" cy="24345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4"/>
          <p:cNvSpPr/>
          <p:nvPr/>
        </p:nvSpPr>
        <p:spPr>
          <a:xfrm>
            <a:off x="7058973" y="1430897"/>
            <a:ext cx="137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Week 4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4"/>
          <p:cNvSpPr/>
          <p:nvPr/>
        </p:nvSpPr>
        <p:spPr>
          <a:xfrm>
            <a:off x="7058975" y="2009179"/>
            <a:ext cx="1371600" cy="9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Finalize deck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Document insights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Publish pages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Practice walkthrough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Submit deliverables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4"/>
          <p:cNvSpPr/>
          <p:nvPr/>
        </p:nvSpPr>
        <p:spPr>
          <a:xfrm>
            <a:off x="582946" y="3922776"/>
            <a:ext cx="7406837" cy="3771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4E3A32"/>
                </a:solidFill>
                <a:latin typeface="Arial"/>
                <a:ea typeface="Arial"/>
                <a:cs typeface="Arial"/>
                <a:sym typeface="Arial"/>
              </a:rPr>
              <a:t>Decision checkpoint after each week: review scope, confirm deliverables, and adjust based on prototype blockers or client feedback.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4"/>
          <p:cNvSpPr/>
          <p:nvPr/>
        </p:nvSpPr>
        <p:spPr>
          <a:xfrm>
            <a:off x="411491" y="4855464"/>
            <a:ext cx="4114910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F625B"/>
              </a:buClr>
              <a:buSzPts val="600"/>
              <a:buFont typeface="Arial"/>
              <a:buNone/>
            </a:pPr>
            <a:r>
              <a:rPr lang="en" sz="600">
                <a:solidFill>
                  <a:srgbClr val="6F625B"/>
                </a:solidFill>
                <a:latin typeface="Arial"/>
                <a:ea typeface="Arial"/>
                <a:cs typeface="Arial"/>
                <a:sym typeface="Arial"/>
              </a:rPr>
              <a:t>CPP Farm Store Omnichannel Proposal  |  9/10</a:t>
            </a:r>
            <a:endParaRPr sz="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4"/>
          <p:cNvSpPr/>
          <p:nvPr/>
        </p:nvSpPr>
        <p:spPr>
          <a:xfrm>
            <a:off x="4852284" y="1140640"/>
            <a:ext cx="1646100" cy="24345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4"/>
          <p:cNvSpPr/>
          <p:nvPr/>
        </p:nvSpPr>
        <p:spPr>
          <a:xfrm>
            <a:off x="4989448" y="1399434"/>
            <a:ext cx="137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Week </a:t>
            </a:r>
            <a:r>
              <a:rPr b="1" lang="en" sz="1000">
                <a:solidFill>
                  <a:srgbClr val="173B24"/>
                </a:solidFill>
              </a:rPr>
              <a:t>3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4"/>
          <p:cNvSpPr/>
          <p:nvPr/>
        </p:nvSpPr>
        <p:spPr>
          <a:xfrm>
            <a:off x="4989450" y="1993380"/>
            <a:ext cx="1371600" cy="9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</a:rPr>
              <a:t>Zapier automation</a:t>
            </a:r>
            <a:endParaRPr sz="1000">
              <a:solidFill>
                <a:srgbClr val="4E3A32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</a:rPr>
              <a:t>order tracker</a:t>
            </a:r>
            <a:endParaRPr sz="1000">
              <a:solidFill>
                <a:srgbClr val="4E3A32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</a:rPr>
              <a:t>GMC feed setup</a:t>
            </a:r>
            <a:endParaRPr sz="1000">
              <a:solidFill>
                <a:srgbClr val="4E3A32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</a:rPr>
              <a:t>feed-quality diagnosis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4"/>
          <p:cNvSpPr/>
          <p:nvPr/>
        </p:nvSpPr>
        <p:spPr>
          <a:xfrm>
            <a:off x="2782759" y="1140640"/>
            <a:ext cx="1646100" cy="24345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4"/>
          <p:cNvSpPr/>
          <p:nvPr/>
        </p:nvSpPr>
        <p:spPr>
          <a:xfrm>
            <a:off x="2919923" y="1399434"/>
            <a:ext cx="137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Week </a:t>
            </a:r>
            <a:r>
              <a:rPr b="1" lang="en" sz="1000">
                <a:solidFill>
                  <a:srgbClr val="173B24"/>
                </a:solidFill>
              </a:rPr>
              <a:t>2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</a:rPr>
              <a:t>Build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4"/>
          <p:cNvSpPr/>
          <p:nvPr/>
        </p:nvSpPr>
        <p:spPr>
          <a:xfrm>
            <a:off x="2919925" y="1993380"/>
            <a:ext cx="1371600" cy="9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</a:rPr>
              <a:t>Product catalog</a:t>
            </a:r>
            <a:endParaRPr sz="1000">
              <a:solidFill>
                <a:srgbClr val="4E3A32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</a:rPr>
              <a:t>Theme sections</a:t>
            </a:r>
            <a:endParaRPr sz="1000">
              <a:solidFill>
                <a:srgbClr val="4E3A32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</a:rPr>
              <a:t>Cart/pickup UX </a:t>
            </a:r>
            <a:endParaRPr sz="1000">
              <a:solidFill>
                <a:srgbClr val="4E3A32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</a:rPr>
              <a:t>Policy pages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4"/>
          <p:cNvSpPr/>
          <p:nvPr/>
        </p:nvSpPr>
        <p:spPr>
          <a:xfrm>
            <a:off x="576084" y="1172140"/>
            <a:ext cx="1646100" cy="243450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flat" cmpd="sng" w="12700">
            <a:solidFill>
              <a:srgbClr val="E0D4C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4"/>
          <p:cNvSpPr/>
          <p:nvPr/>
        </p:nvSpPr>
        <p:spPr>
          <a:xfrm>
            <a:off x="713248" y="1430934"/>
            <a:ext cx="1371600" cy="21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  <a:latin typeface="Arial"/>
                <a:ea typeface="Arial"/>
                <a:cs typeface="Arial"/>
                <a:sym typeface="Arial"/>
              </a:rPr>
              <a:t>Week </a:t>
            </a:r>
            <a:r>
              <a:rPr b="1" lang="en" sz="1000">
                <a:solidFill>
                  <a:srgbClr val="173B24"/>
                </a:solidFill>
              </a:rPr>
              <a:t>1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73B24"/>
              </a:buClr>
              <a:buSzPts val="1000"/>
              <a:buFont typeface="Arial"/>
              <a:buNone/>
            </a:pPr>
            <a:r>
              <a:rPr b="1" lang="en" sz="1000">
                <a:solidFill>
                  <a:srgbClr val="173B24"/>
                </a:solidFill>
              </a:rPr>
              <a:t>Discovery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4"/>
          <p:cNvSpPr/>
          <p:nvPr/>
        </p:nvSpPr>
        <p:spPr>
          <a:xfrm>
            <a:off x="713250" y="2009197"/>
            <a:ext cx="1371600" cy="9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</a:rPr>
              <a:t>Client scan</a:t>
            </a:r>
            <a:endParaRPr sz="1000">
              <a:solidFill>
                <a:srgbClr val="4E3A32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</a:rPr>
              <a:t>Assortment map</a:t>
            </a:r>
            <a:endParaRPr sz="1000">
              <a:solidFill>
                <a:srgbClr val="4E3A32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</a:rPr>
              <a:t>Collection structure</a:t>
            </a:r>
            <a:endParaRPr sz="1000">
              <a:solidFill>
                <a:srgbClr val="4E3A32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E3A32"/>
              </a:buClr>
              <a:buSzPts val="800"/>
              <a:buFont typeface="Arial"/>
              <a:buNone/>
            </a:pPr>
            <a:r>
              <a:rPr lang="en" sz="1000">
                <a:solidFill>
                  <a:srgbClr val="4E3A32"/>
                </a:solidFill>
              </a:rPr>
              <a:t>Scope confirmation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